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5F1E6D-6846-40AE-9B8C-2509372204A1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DB26C3-7A79-422C-82F3-40A1CE0207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75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531F98-D3E7-4FEC-B550-EC56A18A585F}" type="datetimeFigureOut">
              <a:rPr lang="es-AR" smtClean="0"/>
              <a:t>25/04/2016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583EBDB-DD6A-4030-846C-2FD3E536ED3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400" b="1" dirty="0"/>
              <a:t>COMPARACION DE COSTOS DE GENERACION ENTRE TECNOLOGIA EOLICA Y </a:t>
            </a:r>
            <a:r>
              <a:rPr lang="es-ES" sz="3400" b="1" dirty="0" smtClean="0"/>
              <a:t>TERMICA</a:t>
            </a:r>
            <a:endParaRPr lang="es-AR" sz="3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Leonardo </a:t>
            </a:r>
            <a:r>
              <a:rPr lang="es-AR" dirty="0" err="1" smtClean="0"/>
              <a:t>Calabresi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Diego </a:t>
            </a:r>
            <a:r>
              <a:rPr lang="es-AR" dirty="0" err="1" smtClean="0"/>
              <a:t>Margulis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648200" y="59552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Buenos Aires, 26/04/2016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357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Resultados (I)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000" dirty="0" smtClean="0"/>
              <a:t>Se realizaron las comparaciones para 3 escenarios de precios de combustibles y 2 años distintos de inversión</a:t>
            </a:r>
          </a:p>
          <a:p>
            <a:pPr algn="just"/>
            <a:r>
              <a:rPr lang="es-AR" sz="2000" dirty="0" smtClean="0"/>
              <a:t>En 2019 se ven menores tasas de interés y mayor precio de combustibles</a:t>
            </a:r>
          </a:p>
          <a:p>
            <a:pPr algn="just"/>
            <a:endParaRPr lang="es-AR" sz="2000" dirty="0"/>
          </a:p>
          <a:p>
            <a:pPr algn="just"/>
            <a:endParaRPr lang="es-AR" sz="20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29633"/>
              </p:ext>
            </p:extLst>
          </p:nvPr>
        </p:nvGraphicFramePr>
        <p:xfrm>
          <a:off x="1752600" y="3162888"/>
          <a:ext cx="5486400" cy="331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133600"/>
                <a:gridCol w="1600200"/>
              </a:tblGrid>
              <a:tr h="478692"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Año</a:t>
                      </a:r>
                      <a:r>
                        <a:rPr lang="es-AR" sz="1400" baseline="0" dirty="0" smtClean="0"/>
                        <a:t> de Inversión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Ciclo Combinado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Eólica</a:t>
                      </a:r>
                      <a:endParaRPr lang="es-AR" sz="1400" dirty="0"/>
                    </a:p>
                  </a:txBody>
                  <a:tcPr/>
                </a:tc>
              </a:tr>
              <a:tr h="478692">
                <a:tc rowSpan="3">
                  <a:txBody>
                    <a:bodyPr/>
                    <a:lstStyle/>
                    <a:p>
                      <a:pPr algn="ctr"/>
                      <a:r>
                        <a:rPr lang="es-AR" sz="1400" dirty="0" smtClean="0"/>
                        <a:t>2016</a:t>
                      </a:r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Bajo:</a:t>
                      </a:r>
                      <a:r>
                        <a:rPr lang="es-AR" sz="1400" baseline="0" dirty="0" smtClean="0"/>
                        <a:t> 92 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 smtClean="0"/>
                        <a:t>104.5 </a:t>
                      </a:r>
                      <a:r>
                        <a:rPr lang="es-AR" sz="1400" baseline="0" dirty="0" smtClean="0"/>
                        <a:t>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 smtClean="0"/>
                    </a:p>
                    <a:p>
                      <a:pPr algn="ctr"/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 smtClean="0"/>
                        <a:t>Medio: 96.4 </a:t>
                      </a:r>
                      <a:r>
                        <a:rPr lang="es-AR" sz="1400" baseline="0" dirty="0" smtClean="0"/>
                        <a:t>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478692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 smtClean="0"/>
                        <a:t>Alto: 113.7 </a:t>
                      </a:r>
                      <a:r>
                        <a:rPr lang="es-AR" sz="1400" baseline="0" dirty="0" smtClean="0"/>
                        <a:t>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478692">
                <a:tc rowSpan="3">
                  <a:txBody>
                    <a:bodyPr/>
                    <a:lstStyle/>
                    <a:p>
                      <a:pPr algn="ctr"/>
                      <a:r>
                        <a:rPr lang="es-AR" sz="1400" dirty="0" smtClean="0"/>
                        <a:t>2019</a:t>
                      </a:r>
                      <a:endParaRPr lang="es-A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Bajo:</a:t>
                      </a:r>
                      <a:r>
                        <a:rPr lang="es-AR" sz="1400" baseline="0" dirty="0" smtClean="0"/>
                        <a:t> 113.7 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AR" sz="1400" dirty="0" smtClean="0"/>
                        <a:t>98.5 U$S/</a:t>
                      </a:r>
                      <a:r>
                        <a:rPr lang="es-AR" sz="1400" dirty="0" err="1" smtClean="0"/>
                        <a:t>MWh</a:t>
                      </a:r>
                      <a:endParaRPr lang="es-AR" sz="1400" dirty="0"/>
                    </a:p>
                  </a:txBody>
                  <a:tcPr anchor="ctr"/>
                </a:tc>
              </a:tr>
              <a:tr h="478692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 smtClean="0"/>
                        <a:t>Medio: 113.8 </a:t>
                      </a:r>
                      <a:r>
                        <a:rPr lang="es-AR" sz="1400" baseline="0" dirty="0" smtClean="0"/>
                        <a:t>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478692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 smtClean="0"/>
                        <a:t>Alto: 143.5 </a:t>
                      </a:r>
                      <a:r>
                        <a:rPr lang="es-AR" sz="1400" baseline="0" dirty="0" smtClean="0"/>
                        <a:t>U$S/</a:t>
                      </a:r>
                      <a:r>
                        <a:rPr lang="es-AR" sz="1400" baseline="0" dirty="0" err="1" smtClean="0"/>
                        <a:t>MWh</a:t>
                      </a:r>
                      <a:endParaRPr lang="es-AR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93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Resultados (</a:t>
            </a:r>
            <a:r>
              <a:rPr lang="es-AR" dirty="0" smtClean="0"/>
              <a:t>II)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En los resultados expuestos tienen un gran peso el impacto de los impuestos a las ganancias y la alta TIR deseada por el inversor.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Como ejemplo, si se lograran financiar inversiones al 5.5% con una TIR esperada del 10%, el precio de la generación eólica sería de 81 U$S/</a:t>
            </a:r>
            <a:r>
              <a:rPr lang="es-AR" dirty="0" err="1" smtClean="0"/>
              <a:t>MWh</a:t>
            </a:r>
            <a:r>
              <a:rPr lang="es-AR" dirty="0" smtClean="0"/>
              <a:t>. 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Si en el caso anterior, no se pagara impuesto a las ganancias, el </a:t>
            </a:r>
            <a:r>
              <a:rPr lang="es-AR" dirty="0" err="1" smtClean="0"/>
              <a:t>monómico</a:t>
            </a:r>
            <a:r>
              <a:rPr lang="es-AR" dirty="0" smtClean="0"/>
              <a:t> resultante sería de 74 U$S/</a:t>
            </a:r>
            <a:r>
              <a:rPr lang="es-AR" dirty="0" err="1" smtClean="0"/>
              <a:t>MWh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6110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sz="2200" dirty="0" smtClean="0"/>
              <a:t>La instalación de ciclos combinados trae aparejada una importante incertidumbre de precios futuros</a:t>
            </a:r>
          </a:p>
          <a:p>
            <a:pPr algn="just"/>
            <a:endParaRPr lang="es-AR" sz="2200" dirty="0" smtClean="0"/>
          </a:p>
          <a:p>
            <a:pPr algn="just"/>
            <a:r>
              <a:rPr lang="es-AR" sz="2200" dirty="0" smtClean="0"/>
              <a:t>Para la inversión con los supuestos tomados en la actualidad, la generación térmica es más competitiva económicamente ante escenarios de precios bajos y medios de combustibles.</a:t>
            </a:r>
          </a:p>
          <a:p>
            <a:pPr algn="just"/>
            <a:endParaRPr lang="es-AR" sz="2200" dirty="0" smtClean="0"/>
          </a:p>
          <a:p>
            <a:pPr algn="just"/>
            <a:r>
              <a:rPr lang="es-AR" sz="2200" dirty="0" smtClean="0"/>
              <a:t>Para la instalación futura, la generación eólica sería más barata que la instalación de un ciclo combinado</a:t>
            </a:r>
          </a:p>
          <a:p>
            <a:pPr algn="just"/>
            <a:endParaRPr lang="es-AR" sz="2200" dirty="0" smtClean="0"/>
          </a:p>
          <a:p>
            <a:pPr algn="just"/>
            <a:r>
              <a:rPr lang="es-AR" sz="2200" dirty="0" smtClean="0"/>
              <a:t>Un desafío para lograr mayor competitividad de la generación eólica es una caída de la TIR deseada por los inversores (eventualmente, un cambio en la alícuota del impuesto a las ganancias reduciría aún más el costo)</a:t>
            </a: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388185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274320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MUCHAS GRACIAS POR SU ATENCION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981200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Diego </a:t>
            </a:r>
            <a:r>
              <a:rPr lang="es-AR" dirty="0" err="1" smtClean="0"/>
              <a:t>Margulis</a:t>
            </a: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dmargu@yahoo.com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3503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Indice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Introducción</a:t>
            </a:r>
          </a:p>
          <a:p>
            <a:endParaRPr lang="es-AR" dirty="0" smtClean="0"/>
          </a:p>
          <a:p>
            <a:r>
              <a:rPr lang="es-AR" dirty="0" smtClean="0"/>
              <a:t>Formas de Expansión</a:t>
            </a:r>
          </a:p>
          <a:p>
            <a:endParaRPr lang="es-AR" dirty="0" smtClean="0"/>
          </a:p>
          <a:p>
            <a:r>
              <a:rPr lang="es-AR" dirty="0" smtClean="0"/>
              <a:t>Flujo de Fondos Comparado</a:t>
            </a:r>
          </a:p>
          <a:p>
            <a:endParaRPr lang="es-AR" dirty="0" smtClean="0"/>
          </a:p>
          <a:p>
            <a:r>
              <a:rPr lang="es-AR" dirty="0" smtClean="0"/>
              <a:t>Resultados</a:t>
            </a:r>
          </a:p>
          <a:p>
            <a:endParaRPr lang="es-AR" dirty="0" smtClean="0"/>
          </a:p>
          <a:p>
            <a:r>
              <a:rPr lang="es-AR" dirty="0" smtClean="0"/>
              <a:t>Conclusiones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287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Introducción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AR" dirty="0" smtClean="0"/>
              <a:t>Objetivo: Establecer una comparación de los costos entre distintas tecnologías de expansión en el Mercado Eléctrico Mayorista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Problemas al comparar con tecnologías no eficientes (ej. Generación Distribuida)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Problemas al comparar con el Costo Marginal del Sistema (no incluye costo de capital)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Se deben comparar los proyectos en su totalidad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8657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Formas de Expansión (tecnologías)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899860"/>
              </p:ext>
            </p:extLst>
          </p:nvPr>
        </p:nvGraphicFramePr>
        <p:xfrm>
          <a:off x="2157686" y="1981200"/>
          <a:ext cx="4395514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090"/>
                <a:gridCol w="1948424"/>
              </a:tblGrid>
              <a:tr h="542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Tecnología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Potencia Neta Instalada (MW)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Turbo Vapor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13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Turbo Gas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-66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Diesel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1.156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Ciclo Combinado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2.829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Biogas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17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Total Térmica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3.949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Hidroeléctrica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860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Nuclear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Solar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8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Eólica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187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Total General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5.009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90028" y="1539389"/>
            <a:ext cx="627768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44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8445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Incorporaci</a:t>
            </a:r>
            <a:r>
              <a:rPr kumimoji="0" lang="es-AR" altLang="es-AR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AR" altLang="es-AR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de Potencia entre 2009 y 2014</a:t>
            </a:r>
            <a:endParaRPr kumimoji="0" lang="es-AR" altLang="es-A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57400" y="5410200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s-AR" altLang="es-A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Fuente: Elaboraci</a:t>
            </a:r>
            <a:r>
              <a:rPr kumimoji="0" lang="es-AR" altLang="es-A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AR" altLang="es-A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Propia en base a CAMMESA</a:t>
            </a:r>
            <a:endParaRPr lang="es-AR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5800" y="60960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Los Ciclos Combinados explican el 56% de la incorporación total de potencia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090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Formas de Expansión (Combustibles)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3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1800" dirty="0" smtClean="0"/>
              <a:t>Combustibles utilizados para Generación (2001-2015)</a:t>
            </a:r>
            <a:endParaRPr lang="es-AR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1200" y="5940623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Fuente: CAMMESA</a:t>
            </a:r>
            <a:endParaRPr lang="es-AR" sz="1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76400"/>
            <a:ext cx="6007100" cy="435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62000" y="6248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los ciclos combinados nuevos, el porcentaje de uso de GN fue del 85%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1934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Flujo de Fondos Comparados (Supuestos Generales)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240163"/>
              </p:ext>
            </p:extLst>
          </p:nvPr>
        </p:nvGraphicFramePr>
        <p:xfrm>
          <a:off x="533400" y="2438400"/>
          <a:ext cx="2514600" cy="3818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2952"/>
                <a:gridCol w="811648"/>
              </a:tblGrid>
              <a:tr h="6096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</a:t>
                      </a:r>
                      <a:endParaRPr lang="es-AR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</a:t>
                      </a:r>
                      <a:endParaRPr lang="es-AR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 Accionista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15,0%</a:t>
                      </a:r>
                    </a:p>
                  </a:txBody>
                  <a:tcPr marL="44450" marR="4445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% Financiación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70%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0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Alícuota Impuesto a las Ganancias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35%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0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Amortización préstamo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10 años 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0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Amortización de la inversión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10 años 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0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Contrato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años</a:t>
                      </a:r>
                      <a:endParaRPr lang="es-AR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2308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Precio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Fijo</a:t>
                      </a:r>
                      <a:endParaRPr lang="es-AR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716434"/>
              </p:ext>
            </p:extLst>
          </p:nvPr>
        </p:nvGraphicFramePr>
        <p:xfrm>
          <a:off x="3352800" y="2438400"/>
          <a:ext cx="5562600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8324"/>
                <a:gridCol w="1781710"/>
                <a:gridCol w="1782566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solidFill>
                            <a:schemeClr val="tx1"/>
                          </a:solidFill>
                          <a:effectLst/>
                        </a:rPr>
                        <a:t>Concepto</a:t>
                      </a:r>
                      <a:endParaRPr lang="es-AR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solidFill>
                            <a:schemeClr val="tx1"/>
                          </a:solidFill>
                          <a:effectLst/>
                        </a:rPr>
                        <a:t>Ciclo Combinado</a:t>
                      </a:r>
                      <a:endParaRPr lang="es-AR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solidFill>
                            <a:schemeClr val="tx1"/>
                          </a:solidFill>
                          <a:effectLst/>
                        </a:rPr>
                        <a:t>Parque Eólico</a:t>
                      </a:r>
                      <a:endParaRPr lang="es-AR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Costo de Inversión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1.000.000 U$S/MW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2.200.000 U$S/MW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Costo de O&amp;M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10,5 U$S/</a:t>
                      </a:r>
                      <a:r>
                        <a:rPr lang="es-AR" sz="1500" dirty="0" err="1">
                          <a:effectLst/>
                        </a:rPr>
                        <a:t>MWh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10 U$S/MMBtu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Factor de Carga promedio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64%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42%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Consumo específico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>
                          <a:effectLst/>
                        </a:rPr>
                        <a:t>1.500 Kcal/KWh</a:t>
                      </a:r>
                      <a:endParaRPr lang="es-AR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500" dirty="0">
                          <a:effectLst/>
                        </a:rPr>
                        <a:t>-</a:t>
                      </a:r>
                      <a:endParaRPr lang="es-A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34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Flujo de Fondos </a:t>
            </a:r>
            <a:r>
              <a:rPr lang="es-AR" dirty="0" smtClean="0"/>
              <a:t>Comparados (Tratamiento Impositivo)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111579"/>
              </p:ext>
            </p:extLst>
          </p:nvPr>
        </p:nvGraphicFramePr>
        <p:xfrm>
          <a:off x="457200" y="1752600"/>
          <a:ext cx="8305799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9000"/>
                <a:gridCol w="2835734"/>
                <a:gridCol w="3351065"/>
              </a:tblGrid>
              <a:tr h="389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</a:rPr>
                        <a:t>Concepto 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</a:rPr>
                        <a:t>Generación Térmica – Ciclo Combinado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</a:rPr>
                        <a:t>Parque Eólico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Devolución Anticipada del IVA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Tratamiento Regular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Devolución al primer año de operación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Amortización Acelerada Impuesto a las Ganancias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50% reducción vida útil (Ley Infraestructura Crítica)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50% reducción vida útil (Beneficio Ley 27.191)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Impuesto a la Ganancia Mínima Presunta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No se considera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No se considera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Compensación de Quebrantos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Tratamiento Regular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Utilizables hasta 10 años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Impuesto a la Distribución de Dividendos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No se considera.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Exento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Certificado Fiscal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No existe.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Equivalente al 20% del componente nacional de las obras electromecánicas, descontable de impuestos nacionales.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4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Régimen de Importaciones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Costos de importación incluidos en el monto de inversión.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Exención de pago de derechos, gravámenes e impuestos (incluidos en el costo de inversión)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014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Flujo de Fondos Comparados </a:t>
            </a:r>
            <a:r>
              <a:rPr lang="es-AR" dirty="0" smtClean="0"/>
              <a:t>(Evolución Variables Claves)</a:t>
            </a:r>
            <a:endParaRPr lang="es-A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88" y="1676401"/>
            <a:ext cx="56707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52800" y="5181600"/>
            <a:ext cx="2743200" cy="3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1000" dirty="0" smtClean="0"/>
              <a:t>Fuente: </a:t>
            </a:r>
            <a:r>
              <a:rPr lang="es-AR" sz="1000" dirty="0" err="1" smtClean="0"/>
              <a:t>Annual</a:t>
            </a:r>
            <a:r>
              <a:rPr lang="es-AR" sz="1000" dirty="0" smtClean="0"/>
              <a:t> </a:t>
            </a:r>
            <a:r>
              <a:rPr lang="es-AR" sz="1000" dirty="0" err="1" smtClean="0"/>
              <a:t>Energy</a:t>
            </a:r>
            <a:r>
              <a:rPr lang="es-AR" sz="1000" dirty="0" smtClean="0"/>
              <a:t> Outlook 2015</a:t>
            </a:r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392902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Flujo de Fondos Comparados (Evolución Variables Claves)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000" dirty="0"/>
              <a:t>En relación al tipo de combustible utilizado, se considera un aumento progresivo del uso de GN en detrimento del FO</a:t>
            </a:r>
          </a:p>
          <a:p>
            <a:pPr algn="just"/>
            <a:endParaRPr lang="es-AR" sz="2000" dirty="0" smtClean="0"/>
          </a:p>
          <a:p>
            <a:pPr algn="just"/>
            <a:r>
              <a:rPr lang="es-AR" sz="2000" dirty="0" smtClean="0"/>
              <a:t>Se indexa el precio del Gas Natural en base a la evolución esperada del HH (con una base de 5 U$S/</a:t>
            </a:r>
            <a:r>
              <a:rPr lang="es-AR" sz="2000" dirty="0" err="1" smtClean="0"/>
              <a:t>MMBtu</a:t>
            </a:r>
            <a:r>
              <a:rPr lang="es-AR" sz="2000" dirty="0" smtClean="0"/>
              <a:t>)</a:t>
            </a:r>
          </a:p>
          <a:p>
            <a:pPr algn="just"/>
            <a:endParaRPr lang="es-AR" sz="2000" dirty="0"/>
          </a:p>
          <a:p>
            <a:pPr algn="just"/>
            <a:r>
              <a:rPr lang="es-AR" sz="2000" dirty="0" smtClean="0"/>
              <a:t>La tasa de interés utilizada fue la siguiente:</a:t>
            </a:r>
            <a:endParaRPr lang="es-AR" sz="2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61521"/>
              </p:ext>
            </p:extLst>
          </p:nvPr>
        </p:nvGraphicFramePr>
        <p:xfrm>
          <a:off x="1600200" y="4495800"/>
          <a:ext cx="2590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</a:tblGrid>
              <a:tr h="299678">
                <a:tc>
                  <a:txBody>
                    <a:bodyPr/>
                    <a:lstStyle/>
                    <a:p>
                      <a:r>
                        <a:rPr lang="es-AR" dirty="0" smtClean="0"/>
                        <a:t>Tasa de Interés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Valor</a:t>
                      </a:r>
                      <a:endParaRPr lang="es-AR" dirty="0"/>
                    </a:p>
                  </a:txBody>
                  <a:tcPr/>
                </a:tc>
              </a:tr>
              <a:tr h="299678">
                <a:tc>
                  <a:txBody>
                    <a:bodyPr/>
                    <a:lstStyle/>
                    <a:p>
                      <a:r>
                        <a:rPr lang="es-AR" dirty="0" smtClean="0"/>
                        <a:t>2016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8%</a:t>
                      </a:r>
                      <a:endParaRPr lang="es-AR" dirty="0"/>
                    </a:p>
                  </a:txBody>
                  <a:tcPr/>
                </a:tc>
              </a:tr>
              <a:tr h="299678">
                <a:tc>
                  <a:txBody>
                    <a:bodyPr/>
                    <a:lstStyle/>
                    <a:p>
                      <a:r>
                        <a:rPr lang="es-AR" dirty="0" smtClean="0"/>
                        <a:t>2019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5.5%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24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234</TotalTime>
  <Words>739</Words>
  <Application>Microsoft Office PowerPoint</Application>
  <PresentationFormat>Presentación en pantalla (4:3)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Claridad</vt:lpstr>
      <vt:lpstr>COMPARACION DE COSTOS DE GENERACION ENTRE TECNOLOGIA EOLICA Y TERMICA</vt:lpstr>
      <vt:lpstr>Indice</vt:lpstr>
      <vt:lpstr>Introducción</vt:lpstr>
      <vt:lpstr>Formas de Expansión (tecnologías)</vt:lpstr>
      <vt:lpstr>Formas de Expansión (Combustibles)</vt:lpstr>
      <vt:lpstr>Flujo de Fondos Comparados (Supuestos Generales)</vt:lpstr>
      <vt:lpstr>Flujo de Fondos Comparados (Tratamiento Impositivo)</vt:lpstr>
      <vt:lpstr>Flujo de Fondos Comparados (Evolución Variables Claves)</vt:lpstr>
      <vt:lpstr>Flujo de Fondos Comparados (Evolución Variables Claves)</vt:lpstr>
      <vt:lpstr>Resultados (I)</vt:lpstr>
      <vt:lpstr>Resultados (II)</vt:lpstr>
      <vt:lpstr>Conclusiones</vt:lpstr>
      <vt:lpstr>MUCHAS GRACIAS POR SU ATENCION</vt:lpstr>
    </vt:vector>
  </TitlesOfParts>
  <Company>CAMMESA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COMPARACION DE COSTOS DE GENERACION ENTRE TECNOLOGIA EOLICA Y TERMICA</dc:title>
  <dc:creator>Diego Margulis</dc:creator>
  <cp:lastModifiedBy>Diego Margulis</cp:lastModifiedBy>
  <cp:revision>15</cp:revision>
  <cp:lastPrinted>2016-04-25T22:30:48Z</cp:lastPrinted>
  <dcterms:created xsi:type="dcterms:W3CDTF">2016-04-25T18:32:20Z</dcterms:created>
  <dcterms:modified xsi:type="dcterms:W3CDTF">2016-04-25T22:32:16Z</dcterms:modified>
</cp:coreProperties>
</file>